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Source Sans Pr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45811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4265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0021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7786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2859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8745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655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202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419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0765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7694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4556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1518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3907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693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3564094"/>
            <a:ext cx="9144000" cy="158472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96108"/>
                </a:moveTo>
                <a:lnTo>
                  <a:pt x="0" y="119999"/>
                </a:lnTo>
                <a:lnTo>
                  <a:pt x="120000" y="119999"/>
                </a:lnTo>
                <a:lnTo>
                  <a:pt x="120000" y="0"/>
                </a:lnTo>
                <a:cubicBezTo>
                  <a:pt x="67083" y="108730"/>
                  <a:pt x="46875" y="103320"/>
                  <a:pt x="0" y="96108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6105525" y="0"/>
            <a:ext cx="3038475" cy="514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249"/>
                </a:moveTo>
                <a:lnTo>
                  <a:pt x="120000" y="120000"/>
                </a:lnTo>
                <a:lnTo>
                  <a:pt x="12789" y="119944"/>
                </a:lnTo>
                <a:cubicBezTo>
                  <a:pt x="80752" y="99071"/>
                  <a:pt x="100815" y="44074"/>
                  <a:pt x="0" y="0"/>
                </a:cubicBezTo>
                <a:lnTo>
                  <a:pt x="120000" y="24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rgbClr val="EAEAEA"/>
              </a:buClr>
              <a:buFont typeface="Source Sans Pro"/>
              <a:buNone/>
              <a:defRPr sz="4600" b="1" i="0" u="none" strike="noStrike" cap="none">
                <a:solidFill>
                  <a:srgbClr val="EAEA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20"/>
              </a:spcBef>
              <a:buClr>
                <a:schemeClr val="accent1"/>
              </a:buClr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2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5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6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accent6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20"/>
              </a:spcBef>
              <a:buClr>
                <a:schemeClr val="accent6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4816548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4816548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153400" y="4816548"/>
            <a:ext cx="762000" cy="273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>
              <a:solidFill>
                <a:srgbClr val="B4B4B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467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20624" marR="0" lvl="0" indent="-242823" algn="l" rtl="0"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76" marR="0" lvl="1" indent="-129286" algn="l" rtl="0">
              <a:spcBef>
                <a:spcPts val="52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5839" marR="0" lvl="2" indent="-127000" algn="l" rtl="0">
              <a:spcBef>
                <a:spcPts val="480"/>
              </a:spcBef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0160" marR="0" lvl="3" indent="-124460" algn="l" rtl="0">
              <a:spcBef>
                <a:spcPts val="400"/>
              </a:spcBef>
              <a:buClr>
                <a:schemeClr val="accent3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90472" marR="0" lvl="4" indent="-6807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4816548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4816548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153400" y="4816548"/>
            <a:ext cx="762000" cy="273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>
              <a:solidFill>
                <a:srgbClr val="B4B4B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0" y="3564094"/>
            <a:ext cx="9144000" cy="158472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96108"/>
                </a:moveTo>
                <a:lnTo>
                  <a:pt x="0" y="119999"/>
                </a:lnTo>
                <a:lnTo>
                  <a:pt x="120000" y="119999"/>
                </a:lnTo>
                <a:lnTo>
                  <a:pt x="120000" y="0"/>
                </a:lnTo>
                <a:cubicBezTo>
                  <a:pt x="67083" y="108730"/>
                  <a:pt x="46875" y="103320"/>
                  <a:pt x="0" y="96108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6105525" y="0"/>
            <a:ext cx="3038475" cy="514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249"/>
                </a:moveTo>
                <a:lnTo>
                  <a:pt x="120000" y="120000"/>
                </a:lnTo>
                <a:lnTo>
                  <a:pt x="12789" y="119944"/>
                </a:lnTo>
                <a:cubicBezTo>
                  <a:pt x="80752" y="99071"/>
                  <a:pt x="100815" y="44074"/>
                  <a:pt x="0" y="0"/>
                </a:cubicBezTo>
                <a:lnTo>
                  <a:pt x="120000" y="24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685800" y="2687877"/>
            <a:ext cx="6629400" cy="13697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EAEAEA"/>
              </a:buClr>
              <a:buFont typeface="Source Sans Pro"/>
              <a:buNone/>
              <a:defRPr sz="4200" b="1" i="0" u="none" strike="noStrike" cap="none">
                <a:solidFill>
                  <a:srgbClr val="EAEA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76" marR="0" lvl="1" indent="-277876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5839" marR="0" lvl="2" indent="-256539" algn="l" rtl="0">
              <a:spcBef>
                <a:spcPts val="320"/>
              </a:spcBef>
              <a:buClr>
                <a:schemeClr val="accent2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0160" marR="0" lvl="3" indent="-23876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90472" marR="0" lvl="4" indent="-195072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4816548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4816548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153400" y="4816548"/>
            <a:ext cx="762000" cy="273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>
              <a:solidFill>
                <a:srgbClr val="B4B4B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657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20624" marR="0" lvl="0" indent="-263144" algn="l" rtl="0">
              <a:spcBef>
                <a:spcPts val="520"/>
              </a:spcBef>
              <a:buClr>
                <a:schemeClr val="accent1"/>
              </a:buClr>
              <a:buSzPct val="79999"/>
              <a:buFont typeface="Noto Sans Symbols"/>
              <a:buChar char="⦿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76" marR="0" lvl="1" indent="-152146" algn="l" rtl="0">
              <a:spcBef>
                <a:spcPts val="44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5839" marR="0" lvl="2" indent="-148589" algn="l" rtl="0">
              <a:spcBef>
                <a:spcPts val="400"/>
              </a:spcBef>
              <a:buClr>
                <a:schemeClr val="accent2"/>
              </a:buClr>
              <a:buSzPct val="85000"/>
              <a:buFont typeface="Arial"/>
              <a:buChar char="○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0160" marR="0" lvl="3" indent="-135890" algn="l" rtl="0">
              <a:spcBef>
                <a:spcPts val="360"/>
              </a:spcBef>
              <a:buClr>
                <a:schemeClr val="accent3"/>
              </a:buClr>
              <a:buSzPct val="9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90472" marR="0" lvl="4" indent="-8077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4267200" y="1200150"/>
            <a:ext cx="3657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20624" marR="0" lvl="0" indent="-263144" algn="l" rtl="0">
              <a:spcBef>
                <a:spcPts val="520"/>
              </a:spcBef>
              <a:buClr>
                <a:schemeClr val="accent1"/>
              </a:buClr>
              <a:buSzPct val="79999"/>
              <a:buFont typeface="Noto Sans Symbols"/>
              <a:buChar char="⦿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76" marR="0" lvl="1" indent="-152146" algn="l" rtl="0">
              <a:spcBef>
                <a:spcPts val="44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5839" marR="0" lvl="2" indent="-148589" algn="l" rtl="0">
              <a:spcBef>
                <a:spcPts val="400"/>
              </a:spcBef>
              <a:buClr>
                <a:schemeClr val="accent2"/>
              </a:buClr>
              <a:buSzPct val="85000"/>
              <a:buFont typeface="Arial"/>
              <a:buChar char="○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0160" marR="0" lvl="3" indent="-135890" algn="l" rtl="0">
              <a:spcBef>
                <a:spcPts val="360"/>
              </a:spcBef>
              <a:buClr>
                <a:schemeClr val="accent3"/>
              </a:buClr>
              <a:buSzPct val="9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90472" marR="0" lvl="4" indent="-8077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4816548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4816548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153400" y="4816548"/>
            <a:ext cx="762000" cy="273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>
              <a:solidFill>
                <a:srgbClr val="B4B4B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4114800"/>
            <a:ext cx="4040187" cy="628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76" marR="0" lvl="1" indent="-277876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5839" marR="0" lvl="2" indent="-256539" algn="l" rtl="0">
              <a:spcBef>
                <a:spcPts val="360"/>
              </a:spcBef>
              <a:buClr>
                <a:schemeClr val="accent2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0160" marR="0" lvl="3" indent="-23876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90472" marR="0" lvl="4" indent="-195072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645025" y="4114800"/>
            <a:ext cx="4041774" cy="628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76" marR="0" lvl="1" indent="-277876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5839" marR="0" lvl="2" indent="-256539" algn="l" rtl="0">
              <a:spcBef>
                <a:spcPts val="360"/>
              </a:spcBef>
              <a:buClr>
                <a:schemeClr val="accent2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0160" marR="0" lvl="3" indent="-23876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90472" marR="0" lvl="4" indent="-195072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3"/>
          </p:nvPr>
        </p:nvSpPr>
        <p:spPr>
          <a:xfrm>
            <a:off x="457200" y="1137684"/>
            <a:ext cx="4040187" cy="29563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20624" marR="0" lvl="0" indent="-273303" algn="l" rtl="0">
              <a:spcBef>
                <a:spcPts val="48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76" marR="0" lvl="1" indent="-163576" algn="l" rtl="0">
              <a:spcBef>
                <a:spcPts val="4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5839" marR="0" lvl="2" indent="-159384" algn="l" rtl="0">
              <a:spcBef>
                <a:spcPts val="360"/>
              </a:spcBef>
              <a:buClr>
                <a:schemeClr val="accent2"/>
              </a:buClr>
              <a:buSzPct val="85000"/>
              <a:buFont typeface="Arial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0160" marR="0" lvl="3" indent="-147320" algn="l" rtl="0">
              <a:spcBef>
                <a:spcPts val="320"/>
              </a:spcBef>
              <a:buClr>
                <a:schemeClr val="accent3"/>
              </a:buClr>
              <a:buSzPct val="9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90472" marR="0" lvl="4" indent="-9347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4"/>
          </p:nvPr>
        </p:nvSpPr>
        <p:spPr>
          <a:xfrm>
            <a:off x="4645025" y="1137684"/>
            <a:ext cx="4041774" cy="29563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20624" marR="0" lvl="0" indent="-273303" algn="l" rtl="0">
              <a:spcBef>
                <a:spcPts val="48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76" marR="0" lvl="1" indent="-163576" algn="l" rtl="0">
              <a:spcBef>
                <a:spcPts val="4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5839" marR="0" lvl="2" indent="-159384" algn="l" rtl="0">
              <a:spcBef>
                <a:spcPts val="360"/>
              </a:spcBef>
              <a:buClr>
                <a:schemeClr val="accent2"/>
              </a:buClr>
              <a:buSzPct val="85000"/>
              <a:buFont typeface="Arial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0160" marR="0" lvl="3" indent="-147320" algn="l" rtl="0">
              <a:spcBef>
                <a:spcPts val="320"/>
              </a:spcBef>
              <a:buClr>
                <a:schemeClr val="accent3"/>
              </a:buClr>
              <a:buSzPct val="9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90472" marR="0" lvl="4" indent="-9347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457200" y="4816548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124200" y="4816548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153400" y="4816548"/>
            <a:ext cx="762000" cy="273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>
              <a:solidFill>
                <a:srgbClr val="B4B4B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05739"/>
            <a:ext cx="7470648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457200" y="4816548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153400" y="4816548"/>
            <a:ext cx="762000" cy="273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>
              <a:solidFill>
                <a:srgbClr val="B4B4B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4816548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457200" y="4816548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124200" y="4816548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153400" y="4816548"/>
            <a:ext cx="762000" cy="273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>
              <a:solidFill>
                <a:srgbClr val="B4B4B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889146"/>
            <a:ext cx="3200399" cy="5476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18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60817"/>
            <a:ext cx="2743199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76" marR="0" lvl="1" indent="-277876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5839" marR="0" lvl="2" indent="-256539" algn="l" rtl="0">
              <a:spcBef>
                <a:spcPts val="200"/>
              </a:spcBef>
              <a:buClr>
                <a:schemeClr val="accent2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0160" marR="0" lvl="3" indent="-23876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90472" marR="0" lvl="4" indent="-195072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57200" y="1485900"/>
            <a:ext cx="7086600" cy="285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20624" marR="0" lvl="0" indent="-252983" algn="l" rtl="0">
              <a:spcBef>
                <a:spcPts val="56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76" marR="0" lvl="1" indent="-140716" algn="l" rtl="0">
              <a:spcBef>
                <a:spcPts val="48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5839" marR="0" lvl="2" indent="-137794" algn="l" rtl="0">
              <a:spcBef>
                <a:spcPts val="440"/>
              </a:spcBef>
              <a:buClr>
                <a:schemeClr val="accent2"/>
              </a:buClr>
              <a:buSzPct val="85000"/>
              <a:buFont typeface="Arial"/>
              <a:buChar char="○"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0160" marR="0" lvl="3" indent="-124460" algn="l" rtl="0">
              <a:spcBef>
                <a:spcPts val="400"/>
              </a:spcBef>
              <a:buClr>
                <a:schemeClr val="accent3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90472" marR="0" lvl="4" indent="-6807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4816548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4816548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156447" y="4816548"/>
            <a:ext cx="762000" cy="273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>
              <a:solidFill>
                <a:srgbClr val="B4B4B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5556732" y="1279281"/>
            <a:ext cx="3053868" cy="9403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22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pic" idx="2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dk2"/>
          </a:solidFill>
          <a:ln w="50800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76" marR="0" lvl="1" indent="-129286" algn="l" rtl="0">
              <a:spcBef>
                <a:spcPts val="52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5839" marR="0" lvl="2" indent="-127000" algn="l" rtl="0">
              <a:spcBef>
                <a:spcPts val="480"/>
              </a:spcBef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0160" marR="0" lvl="3" indent="-124460" algn="l" rtl="0">
              <a:spcBef>
                <a:spcPts val="400"/>
              </a:spcBef>
              <a:buClr>
                <a:schemeClr val="accent3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90472" marR="0" lvl="4" indent="-6807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5556733" y="2249073"/>
            <a:ext cx="3053865" cy="1997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76" marR="0" lvl="1" indent="-277876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5839" marR="0" lvl="2" indent="-256539" algn="l" rtl="0">
              <a:spcBef>
                <a:spcPts val="200"/>
              </a:spcBef>
              <a:buClr>
                <a:schemeClr val="accent2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0160" marR="0" lvl="3" indent="-23876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90472" marR="0" lvl="4" indent="-195072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4816548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4816548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8153400" y="4816548"/>
            <a:ext cx="762000" cy="273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>
              <a:solidFill>
                <a:srgbClr val="B4B4B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2493763" y="-836414"/>
            <a:ext cx="3394472" cy="74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20624" marR="0" lvl="0" indent="-242823" algn="l" rtl="0"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76" marR="0" lvl="1" indent="-129286" algn="l" rtl="0">
              <a:spcBef>
                <a:spcPts val="52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5839" marR="0" lvl="2" indent="-127000" algn="l" rtl="0">
              <a:spcBef>
                <a:spcPts val="480"/>
              </a:spcBef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0160" marR="0" lvl="3" indent="-124460" algn="l" rtl="0">
              <a:spcBef>
                <a:spcPts val="400"/>
              </a:spcBef>
              <a:buClr>
                <a:schemeClr val="accent3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90472" marR="0" lvl="4" indent="-6807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4816548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4816548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153400" y="4816548"/>
            <a:ext cx="762000" cy="273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>
              <a:solidFill>
                <a:srgbClr val="B4B4B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20624" marR="0" lvl="0" indent="-242823" algn="l" rtl="0"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76" marR="0" lvl="1" indent="-129286" algn="l" rtl="0">
              <a:spcBef>
                <a:spcPts val="52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5839" marR="0" lvl="2" indent="-127000" algn="l" rtl="0">
              <a:spcBef>
                <a:spcPts val="480"/>
              </a:spcBef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0160" marR="0" lvl="3" indent="-124460" algn="l" rtl="0">
              <a:spcBef>
                <a:spcPts val="400"/>
              </a:spcBef>
              <a:buClr>
                <a:schemeClr val="accent3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90472" marR="0" lvl="4" indent="-6807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457200" y="4816548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3124200" y="4816548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153400" y="4816548"/>
            <a:ext cx="762000" cy="273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>
              <a:solidFill>
                <a:srgbClr val="B4B4B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3564094"/>
            <a:ext cx="9144000" cy="158472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96108"/>
                </a:moveTo>
                <a:lnTo>
                  <a:pt x="0" y="119999"/>
                </a:lnTo>
                <a:lnTo>
                  <a:pt x="120000" y="119999"/>
                </a:lnTo>
                <a:lnTo>
                  <a:pt x="120000" y="0"/>
                </a:lnTo>
                <a:cubicBezTo>
                  <a:pt x="67083" y="108730"/>
                  <a:pt x="46875" y="103320"/>
                  <a:pt x="0" y="96108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7315200" y="0"/>
            <a:ext cx="1828800" cy="514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249"/>
                </a:moveTo>
                <a:lnTo>
                  <a:pt x="120000" y="120000"/>
                </a:lnTo>
                <a:lnTo>
                  <a:pt x="12789" y="119944"/>
                </a:lnTo>
                <a:cubicBezTo>
                  <a:pt x="80752" y="99071"/>
                  <a:pt x="130532" y="48066"/>
                  <a:pt x="0" y="0"/>
                </a:cubicBezTo>
                <a:lnTo>
                  <a:pt x="120000" y="24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467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20624" marR="0" lvl="0" indent="-242823" algn="l" rtl="0"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76" marR="0" lvl="1" indent="-129286" algn="l" rtl="0">
              <a:spcBef>
                <a:spcPts val="52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5839" marR="0" lvl="2" indent="-127000" algn="l" rtl="0">
              <a:spcBef>
                <a:spcPts val="480"/>
              </a:spcBef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0160" marR="0" lvl="3" indent="-124460" algn="l" rtl="0">
              <a:spcBef>
                <a:spcPts val="400"/>
              </a:spcBef>
              <a:buClr>
                <a:schemeClr val="accent3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90472" marR="0" lvl="4" indent="-6807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4816548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4816548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153400" y="4816548"/>
            <a:ext cx="762000" cy="273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 b="0" u="none">
                <a:solidFill>
                  <a:srgbClr val="B4B4B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u="none">
              <a:solidFill>
                <a:srgbClr val="B4B4B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oiiHYkMS1D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sites.google.com/site/stratoseekersascendfall2015/home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2.png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768904" y="3084700"/>
            <a:ext cx="7848600" cy="130440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50" b="1" i="0" u="none" strike="noStrike" cap="none">
              <a:solidFill>
                <a:srgbClr val="F8F8F8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Solar Power for High-Altitude Balloon Payloads</a:t>
            </a:r>
          </a:p>
          <a:p>
            <a:pPr lvl="0" algn="ctr" rtl="0">
              <a:lnSpc>
                <a:spcPct val="90000"/>
              </a:lnSpc>
              <a:spcBef>
                <a:spcPts val="444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Nathaniel Faint, Henry Luna, Attalie Faint, Moriah Faint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600" y="194925"/>
            <a:ext cx="761425" cy="101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375" y="162725"/>
            <a:ext cx="2474100" cy="10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1271800" y="194925"/>
            <a:ext cx="6482700" cy="75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F1C23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Central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F1C23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Arizona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>
                <a:solidFill>
                  <a:srgbClr val="F1C23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College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3387" y="1363825"/>
            <a:ext cx="4299524" cy="185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600" y="194925"/>
            <a:ext cx="761425" cy="101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375" y="162725"/>
            <a:ext cx="2474100" cy="108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5">
            <a:alphaModFix/>
          </a:blip>
          <a:srcRect t="20617" b="18937"/>
          <a:stretch/>
        </p:blipFill>
        <p:spPr>
          <a:xfrm>
            <a:off x="137375" y="2202949"/>
            <a:ext cx="8853649" cy="28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6">
            <a:alphaModFix/>
          </a:blip>
          <a:srcRect t="22885" b="20941"/>
          <a:stretch/>
        </p:blipFill>
        <p:spPr>
          <a:xfrm>
            <a:off x="137375" y="139691"/>
            <a:ext cx="8853650" cy="1936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914400" y="422125"/>
            <a:ext cx="7315200" cy="865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8F8F8"/>
              </a:buClr>
              <a:buSzPct val="25000"/>
              <a:buFont typeface="Trebuchet MS"/>
              <a:buNone/>
            </a:pPr>
            <a:r>
              <a:rPr lang="en" sz="4140" b="1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Conclusions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914400" y="1809750"/>
            <a:ext cx="7315200" cy="265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20624" marR="0" lvl="0" indent="-43967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Char char="⦿"/>
            </a:pPr>
            <a:r>
              <a:rPr lang="en" sz="2200" b="1" dirty="0">
                <a:latin typeface="Trebuchet MS"/>
                <a:ea typeface="Trebuchet MS"/>
                <a:cs typeface="Trebuchet MS"/>
                <a:sym typeface="Trebuchet MS"/>
              </a:rPr>
              <a:t>Solar panels will provide power comparable to a heavy battery. </a:t>
            </a:r>
          </a:p>
          <a:p>
            <a:pPr marL="420624" marR="0" lvl="0" indent="-395224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8181"/>
              <a:buFont typeface="Noto Sans Symbols"/>
              <a:buNone/>
            </a:pPr>
            <a:endParaRPr sz="2200" b="1" i="0" u="none" strike="noStrike" cap="none" dirty="0">
              <a:solidFill>
                <a:srgbClr val="F8F8F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20624" marR="0" lvl="0" indent="-439674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Char char="⦿"/>
            </a:pPr>
            <a:r>
              <a:rPr lang="en" sz="2200" b="1" dirty="0">
                <a:latin typeface="Trebuchet MS"/>
                <a:ea typeface="Trebuchet MS"/>
                <a:cs typeface="Trebuchet MS"/>
                <a:sym typeface="Trebuchet MS"/>
              </a:rPr>
              <a:t>Solar power is a great way to conserve weight and space on a payload. </a:t>
            </a:r>
          </a:p>
          <a:p>
            <a:pPr marL="0" marR="0" lvl="0" indent="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2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20624" marR="0" lvl="0" indent="-439674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Char char="⦿"/>
            </a:pPr>
            <a:r>
              <a:rPr lang="en" sz="2200" b="1" dirty="0"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" sz="2200" b="1" dirty="0" smtClean="0">
                <a:latin typeface="Trebuchet MS"/>
                <a:ea typeface="Trebuchet MS"/>
                <a:cs typeface="Trebuchet MS"/>
                <a:sym typeface="Trebuchet MS"/>
              </a:rPr>
              <a:t>Mobius </a:t>
            </a:r>
            <a:r>
              <a:rPr lang="en" sz="2200" b="1" dirty="0">
                <a:latin typeface="Trebuchet MS"/>
                <a:ea typeface="Trebuchet MS"/>
                <a:cs typeface="Trebuchet MS"/>
                <a:sym typeface="Trebuchet MS"/>
              </a:rPr>
              <a:t>is a good lightweight camera option.</a:t>
            </a:r>
          </a:p>
          <a:p>
            <a:pPr marL="0" marR="0" lvl="0" indent="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200" b="1" i="0" u="none" strike="noStrike" cap="none" dirty="0">
              <a:solidFill>
                <a:srgbClr val="F8F8F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600" y="194925"/>
            <a:ext cx="761425" cy="101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375" y="162725"/>
            <a:ext cx="2474100" cy="10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>
            <a:hlinkClick r:id="rId3"/>
          </p:cNvPr>
          <p:cNvSpPr/>
          <p:nvPr/>
        </p:nvSpPr>
        <p:spPr>
          <a:xfrm>
            <a:off x="2286000" y="8572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subTitle" idx="1"/>
          </p:nvPr>
        </p:nvSpPr>
        <p:spPr>
          <a:xfrm>
            <a:off x="647704" y="2735075"/>
            <a:ext cx="7848600" cy="130440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50" b="1" i="0" u="none" strike="noStrike" cap="none">
              <a:solidFill>
                <a:srgbClr val="F8F8F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220" b="1">
              <a:solidFill>
                <a:srgbClr val="F8F8F8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" sz="2200" b="1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Arizona Space Grant Consortium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" sz="2200" b="1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Our Professors: Tammy Janisko &amp; Dr. Pryor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" sz="2200" b="1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Mr. Crabtree &amp; ANSR Volunteers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" b="1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Fellow Students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" sz="1800" b="1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Paul McWhorter at toptechboy.com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" sz="1400" b="1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Jeremy Blum at jeremyblum.com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" sz="1400" b="1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Adafruit.com</a:t>
            </a:r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600" y="194925"/>
            <a:ext cx="761425" cy="101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375" y="162725"/>
            <a:ext cx="2474100" cy="10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1330650" y="455125"/>
            <a:ext cx="6482700" cy="75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lt2"/>
              </a:buClr>
              <a:buSzPct val="25000"/>
              <a:buFont typeface="Trebuchet MS"/>
              <a:buNone/>
            </a:pPr>
            <a:r>
              <a:rPr lang="en" sz="4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Acknowledgments: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 txBox="1"/>
          <p:nvPr/>
        </p:nvSpPr>
        <p:spPr>
          <a:xfrm>
            <a:off x="985200" y="4527600"/>
            <a:ext cx="7173600" cy="4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u="sng">
                <a:solidFill>
                  <a:srgbClr val="F1C232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https://sites.google.com/site/stratoseekersascendfall2015/home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600" y="194925"/>
            <a:ext cx="761425" cy="101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375" y="162725"/>
            <a:ext cx="2474100" cy="10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1330650" y="2256150"/>
            <a:ext cx="6482700" cy="75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lt2"/>
              </a:buClr>
              <a:buSzPct val="25000"/>
              <a:buFont typeface="Trebuchet MS"/>
              <a:buNone/>
            </a:pPr>
            <a:r>
              <a:rPr lang="en" sz="4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You!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5">
            <a:alphaModFix amt="13000"/>
          </a:blip>
          <a:stretch>
            <a:fillRect/>
          </a:stretch>
        </p:blipFill>
        <p:spPr>
          <a:xfrm>
            <a:off x="838797" y="1440025"/>
            <a:ext cx="7771204" cy="335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422125"/>
            <a:ext cx="7772400" cy="865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457200" algn="ctr" rtl="0">
              <a:spcBef>
                <a:spcPts val="0"/>
              </a:spcBef>
              <a:buClr>
                <a:srgbClr val="F8F8F8"/>
              </a:buClr>
              <a:buSzPct val="25000"/>
              <a:buFont typeface="Source Sans Pro"/>
              <a:buNone/>
            </a:pPr>
            <a:r>
              <a:rPr lang="en" sz="4140" b="1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Fall 2015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1735500"/>
            <a:ext cx="7315200" cy="265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20624" marR="0" lvl="0" indent="-39395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Char char="⦿"/>
            </a:pPr>
            <a:r>
              <a:rPr lang="en" sz="2200" b="1" dirty="0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Used small solar panel to successfully recharge digital camera battery.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F8F8F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20624" marR="0" lvl="0" indent="-393953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Char char="⦿"/>
            </a:pPr>
            <a:r>
              <a:rPr lang="en" sz="2200" b="1" dirty="0">
                <a:latin typeface="Trebuchet MS"/>
                <a:ea typeface="Trebuchet MS"/>
                <a:cs typeface="Trebuchet MS"/>
                <a:sym typeface="Trebuchet MS"/>
              </a:rPr>
              <a:t>Flew Basic Stamp &amp; collected </a:t>
            </a:r>
            <a:r>
              <a:rPr lang="en" sz="2200" b="1" dirty="0" smtClean="0">
                <a:latin typeface="Trebuchet MS"/>
                <a:ea typeface="Trebuchet MS"/>
                <a:cs typeface="Trebuchet MS"/>
                <a:sym typeface="Trebuchet MS"/>
              </a:rPr>
              <a:t>valid data </a:t>
            </a:r>
            <a:r>
              <a:rPr lang="en" sz="2200" b="1" dirty="0">
                <a:latin typeface="Trebuchet MS"/>
                <a:ea typeface="Trebuchet MS"/>
                <a:cs typeface="Trebuchet MS"/>
                <a:sym typeface="Trebuchet MS"/>
              </a:rPr>
              <a:t>from its sensors.</a:t>
            </a:r>
          </a:p>
          <a:p>
            <a:pPr marL="0" marR="0" lvl="0" indent="0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None/>
            </a:pPr>
            <a:endParaRPr sz="22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20624" marR="0" lvl="0" indent="-393953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Char char="⦿"/>
            </a:pPr>
            <a:r>
              <a:rPr lang="en" sz="2200" b="1" dirty="0">
                <a:latin typeface="Trebuchet MS"/>
                <a:ea typeface="Trebuchet MS"/>
                <a:cs typeface="Trebuchet MS"/>
                <a:sym typeface="Trebuchet MS"/>
              </a:rPr>
              <a:t>Payload weight: 0.8 lbs. </a:t>
            </a:r>
          </a:p>
          <a:p>
            <a:pPr marL="420624" marR="0" lvl="0" indent="-395224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Noto Sans Symbols"/>
              <a:buNone/>
            </a:pPr>
            <a:endParaRPr sz="2200" b="1" i="0" u="none" strike="noStrike" cap="none" dirty="0">
              <a:solidFill>
                <a:srgbClr val="F8F8F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" marR="0" lvl="0" indent="-11176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75" b="1" i="0" u="none" strike="noStrike" cap="none" dirty="0">
              <a:solidFill>
                <a:srgbClr val="F8F8F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20624" marR="0" lvl="0" indent="-395224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SzPct val="79285"/>
              <a:buFont typeface="Noto Sans Symbols"/>
              <a:buNone/>
            </a:pPr>
            <a:endParaRPr sz="2775" b="1" i="0" u="none" strike="noStrike" cap="none" dirty="0">
              <a:solidFill>
                <a:srgbClr val="F8F8F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" marR="0" lvl="0" indent="-7619" algn="l" rtl="0">
              <a:lnSpc>
                <a:spcPct val="80000"/>
              </a:lnSpc>
              <a:spcBef>
                <a:spcPts val="555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2200" b="1" i="0" u="none" strike="noStrike" cap="none" dirty="0">
              <a:solidFill>
                <a:srgbClr val="F8F8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600" y="194925"/>
            <a:ext cx="761425" cy="101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375" y="162725"/>
            <a:ext cx="2474100" cy="10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914400" y="417575"/>
            <a:ext cx="7315200" cy="865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8F8F8"/>
              </a:buClr>
              <a:buSzPct val="25000"/>
              <a:buFont typeface="Trebuchet MS"/>
              <a:buNone/>
            </a:pPr>
            <a:r>
              <a:rPr lang="en" sz="4140" b="1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Spring 2016 Objectives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14400" y="1828200"/>
            <a:ext cx="7315200" cy="284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20624" marR="0" lvl="0" indent="-42824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Char char="⦿"/>
            </a:pPr>
            <a:r>
              <a:rPr lang="en" sz="2200" b="1" dirty="0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Power Basic Stamp with solar panels.</a:t>
            </a:r>
            <a:r>
              <a:rPr lang="en" sz="2200" b="1" i="0" u="none" strike="noStrike" cap="none" dirty="0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F8F8F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20624" marR="0" lvl="0" indent="-42824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Char char="⦿"/>
            </a:pPr>
            <a:r>
              <a:rPr lang="en" sz="2200" b="1" dirty="0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Correlate power produced by panels to available light with a </a:t>
            </a:r>
            <a:r>
              <a:rPr lang="en" sz="2200" b="1" dirty="0" smtClean="0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separately powered Arduino </a:t>
            </a:r>
            <a:r>
              <a:rPr lang="en" sz="2200" b="1" dirty="0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system.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20624" marR="0" lvl="0" indent="-42824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Char char="⦿"/>
            </a:pPr>
            <a:r>
              <a:rPr lang="en" sz="2200" b="1" dirty="0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Gather GPS data during flight.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F8F8F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20624" marR="0" lvl="0" indent="-42824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Char char="⦿"/>
            </a:pPr>
            <a:r>
              <a:rPr lang="en" sz="2200" b="1" dirty="0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Capture high-quality video with lightweight camera (we chose the Mobius Actioncam). </a:t>
            </a:r>
          </a:p>
          <a:p>
            <a:pPr marL="420624" marR="0" lvl="0" indent="-395224" algn="l" rtl="0">
              <a:lnSpc>
                <a:spcPct val="80000"/>
              </a:lnSpc>
              <a:spcBef>
                <a:spcPts val="420"/>
              </a:spcBef>
              <a:buClr>
                <a:schemeClr val="accent1"/>
              </a:buClr>
              <a:buSzPct val="93333"/>
              <a:buFont typeface="Noto Sans Symbols"/>
              <a:buNone/>
            </a:pPr>
            <a:endParaRPr sz="1800" b="1" i="0" u="none" strike="noStrike" cap="none" dirty="0">
              <a:solidFill>
                <a:srgbClr val="F8F8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600" y="194925"/>
            <a:ext cx="761425" cy="101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375" y="162725"/>
            <a:ext cx="2474100" cy="10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914400" y="417575"/>
            <a:ext cx="7315200" cy="865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8F8F8"/>
              </a:buClr>
              <a:buSzPct val="25000"/>
              <a:buFont typeface="Trebuchet MS"/>
              <a:buNone/>
            </a:pPr>
            <a:r>
              <a:rPr lang="en" sz="4140" b="1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Payload Construction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914400" y="1980600"/>
            <a:ext cx="7315200" cy="295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20624" marR="0" lvl="0" indent="-42824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Char char="⦿"/>
            </a:pPr>
            <a:r>
              <a:rPr lang="en" sz="2200" b="1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Enclosure design was based on solar panel size.</a:t>
            </a:r>
            <a:r>
              <a:rPr lang="en" sz="2200" b="1" i="0" u="none" strike="noStrike" cap="none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F8F8F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20624" marR="0" lvl="0" indent="-42824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Char char="⦿"/>
            </a:pPr>
            <a:r>
              <a:rPr lang="en" sz="2200" b="1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Solar array consisted of 6 thin-film panels wired in parallel (this adds amperage).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F8F8F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20624" marR="0" lvl="0" indent="-42824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Char char="⦿"/>
            </a:pPr>
            <a:r>
              <a:rPr lang="en" sz="2200" b="1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Camera was mounted facing down.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20624" marR="0" lvl="0" indent="-42824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Char char="⦿"/>
            </a:pPr>
            <a:r>
              <a:rPr lang="en" sz="2200" b="1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Payload weighed 1.27 lbs.</a:t>
            </a:r>
          </a:p>
          <a:p>
            <a:pPr marL="420624" marR="0" lvl="0" indent="-395224" algn="l" rtl="0">
              <a:lnSpc>
                <a:spcPct val="80000"/>
              </a:lnSpc>
              <a:spcBef>
                <a:spcPts val="420"/>
              </a:spcBef>
              <a:buClr>
                <a:schemeClr val="accent1"/>
              </a:buClr>
              <a:buSzPct val="93333"/>
              <a:buFont typeface="Noto Sans Symbols"/>
              <a:buNone/>
            </a:pPr>
            <a:endParaRPr sz="1800" b="1" i="0" u="none" strike="noStrike" cap="none">
              <a:solidFill>
                <a:srgbClr val="F8F8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600" y="194925"/>
            <a:ext cx="761425" cy="101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375" y="162725"/>
            <a:ext cx="2474100" cy="10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914400" y="417575"/>
            <a:ext cx="7315200" cy="865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8F8F8"/>
              </a:buClr>
              <a:buSzPct val="25000"/>
              <a:buFont typeface="Trebuchet MS"/>
              <a:buNone/>
            </a:pPr>
            <a:r>
              <a:rPr lang="en" sz="4140" b="1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Payloads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93775" y="4119900"/>
            <a:ext cx="4825800" cy="113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20624" marR="0" lvl="0" indent="-42824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Char char="⦿"/>
            </a:pPr>
            <a:r>
              <a:rPr lang="en" sz="2200" b="1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Last semester...</a:t>
            </a:r>
          </a:p>
          <a:p>
            <a:pPr marL="420624" marR="0" lvl="0" indent="-395224" algn="l" rtl="0">
              <a:lnSpc>
                <a:spcPct val="80000"/>
              </a:lnSpc>
              <a:spcBef>
                <a:spcPts val="420"/>
              </a:spcBef>
              <a:buClr>
                <a:schemeClr val="accent1"/>
              </a:buClr>
              <a:buSzPct val="93333"/>
              <a:buFont typeface="Noto Sans Symbols"/>
              <a:buNone/>
            </a:pPr>
            <a:endParaRPr sz="1800" b="1" i="0" u="none" strike="noStrike" cap="none">
              <a:solidFill>
                <a:srgbClr val="F8F8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600" y="194925"/>
            <a:ext cx="761425" cy="101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375" y="162725"/>
            <a:ext cx="2474100" cy="108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5">
            <a:alphaModFix/>
          </a:blip>
          <a:srcRect t="19453" r="2400" b="-8"/>
          <a:stretch/>
        </p:blipFill>
        <p:spPr>
          <a:xfrm>
            <a:off x="712350" y="1559801"/>
            <a:ext cx="2999997" cy="273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6">
            <a:alphaModFix/>
          </a:blip>
          <a:srcRect l="12927" t="18579" r="15847" b="1368"/>
          <a:stretch/>
        </p:blipFill>
        <p:spPr>
          <a:xfrm>
            <a:off x="4578038" y="1559800"/>
            <a:ext cx="3243314" cy="273409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4283062" y="4119900"/>
            <a:ext cx="3000000" cy="10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20624" lvl="0" indent="-428244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Trebuchet MS"/>
              <a:buChar char="⦿"/>
            </a:pPr>
            <a:r>
              <a:rPr lang="en" sz="22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This semester</a:t>
            </a: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914400" y="417575"/>
            <a:ext cx="7315200" cy="865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8F8F8"/>
              </a:buClr>
              <a:buSzPct val="25000"/>
              <a:buFont typeface="Trebuchet MS"/>
              <a:buNone/>
            </a:pPr>
            <a:r>
              <a:rPr lang="en" sz="4140" b="1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Measuring Solar Efficiency 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14400" y="1980600"/>
            <a:ext cx="7315200" cy="265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20624" marR="0" lvl="0" indent="-42824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Char char="⦿"/>
            </a:pPr>
            <a:r>
              <a:rPr lang="en" sz="2200" b="1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Light sensor measured luminosity (in lux).</a:t>
            </a:r>
            <a:r>
              <a:rPr lang="en" sz="2200" b="1" i="0" u="none" strike="noStrike" cap="none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F8F8F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20624" marR="0" lvl="0" indent="-42824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Char char="⦿"/>
            </a:pPr>
            <a:r>
              <a:rPr lang="en" sz="2200" b="1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In-line current sensor measured volts and amps from solar array.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F8F8F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20624" marR="0" lvl="0" indent="-42824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Char char="⦿"/>
            </a:pPr>
            <a:r>
              <a:rPr lang="en" sz="2200" b="1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The two sensors would have enabled us to compare available light to power output from solar array.</a:t>
            </a:r>
          </a:p>
          <a:p>
            <a:pPr marL="0" marR="0" lvl="0" indent="-106679" algn="l" rtl="0">
              <a:lnSpc>
                <a:spcPct val="80000"/>
              </a:lnSpc>
              <a:spcBef>
                <a:spcPts val="420"/>
              </a:spcBef>
              <a:buClr>
                <a:schemeClr val="accent1"/>
              </a:buClr>
              <a:buSzPct val="93333"/>
              <a:buFont typeface="Noto Sans Symbols"/>
              <a:buNone/>
            </a:pPr>
            <a:endParaRPr sz="1800" b="1" i="0" u="none" strike="noStrike" cap="none">
              <a:solidFill>
                <a:srgbClr val="F8F8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600" y="194925"/>
            <a:ext cx="761425" cy="101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375" y="162725"/>
            <a:ext cx="2474100" cy="10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914400" y="378050"/>
            <a:ext cx="7315200" cy="865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8F8F8"/>
              </a:buClr>
              <a:buSzPct val="25000"/>
              <a:buFont typeface="Trebuchet MS"/>
              <a:buNone/>
            </a:pPr>
            <a:r>
              <a:rPr lang="en" sz="4600" b="1" i="0" u="none" strike="noStrike" cap="none">
                <a:solidFill>
                  <a:srgbClr val="F8F8F8"/>
                </a:solidFill>
              </a:rPr>
              <a:t>Arduino System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600" y="194925"/>
            <a:ext cx="761425" cy="101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375" y="162725"/>
            <a:ext cx="2474100" cy="108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5">
            <a:alphaModFix/>
          </a:blip>
          <a:srcRect l="4361" t="6489"/>
          <a:stretch/>
        </p:blipFill>
        <p:spPr>
          <a:xfrm>
            <a:off x="574250" y="1407050"/>
            <a:ext cx="2224025" cy="163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6">
            <a:alphaModFix/>
          </a:blip>
          <a:srcRect l="7483" t="9550" r="6797" b="5552"/>
          <a:stretch/>
        </p:blipFill>
        <p:spPr>
          <a:xfrm>
            <a:off x="3342875" y="1452513"/>
            <a:ext cx="2072999" cy="154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7">
            <a:alphaModFix/>
          </a:blip>
          <a:srcRect l="14819" t="14865" r="14238" b="14816"/>
          <a:stretch/>
        </p:blipFill>
        <p:spPr>
          <a:xfrm>
            <a:off x="574250" y="3408775"/>
            <a:ext cx="1442751" cy="107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8">
            <a:alphaModFix/>
          </a:blip>
          <a:srcRect l="10730" t="11613" r="10770" b="11628"/>
          <a:stretch/>
        </p:blipFill>
        <p:spPr>
          <a:xfrm>
            <a:off x="2626773" y="3415701"/>
            <a:ext cx="1442748" cy="105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9">
            <a:alphaModFix/>
          </a:blip>
          <a:srcRect l="17819" t="19126" r="21485" b="21064"/>
          <a:stretch/>
        </p:blipFill>
        <p:spPr>
          <a:xfrm>
            <a:off x="5873299" y="1456524"/>
            <a:ext cx="2072999" cy="153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10">
            <a:alphaModFix/>
          </a:blip>
          <a:srcRect l="18571" t="14418" r="19088" b="18141"/>
          <a:stretch/>
        </p:blipFill>
        <p:spPr>
          <a:xfrm>
            <a:off x="4679288" y="3408773"/>
            <a:ext cx="1320967" cy="107254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549475" y="2944600"/>
            <a:ext cx="2223900" cy="25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Arduino Mega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3342875" y="2911275"/>
            <a:ext cx="2073000" cy="25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SD Shield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5873300" y="2912350"/>
            <a:ext cx="2073000" cy="25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GPS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574320" y="4420175"/>
            <a:ext cx="1442700" cy="25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9 DOF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2626795" y="4420175"/>
            <a:ext cx="1442700" cy="25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Pressure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4679274" y="4405125"/>
            <a:ext cx="1320900" cy="25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Ambient Light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6625400" y="4420175"/>
            <a:ext cx="1320900" cy="25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Current 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11">
            <a:alphaModFix/>
          </a:blip>
          <a:srcRect l="30357" t="27856" r="29824" b="27856"/>
          <a:stretch/>
        </p:blipFill>
        <p:spPr>
          <a:xfrm>
            <a:off x="6610025" y="3393725"/>
            <a:ext cx="1320975" cy="110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914400" y="422125"/>
            <a:ext cx="7315200" cy="865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8F8F8"/>
              </a:buClr>
              <a:buSzPct val="25000"/>
              <a:buFont typeface="Trebuchet MS"/>
              <a:buNone/>
            </a:pPr>
            <a:r>
              <a:rPr lang="en" sz="4140" b="1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Flight Results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14400" y="1657350"/>
            <a:ext cx="7315200" cy="265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20624" marR="0" lvl="0" indent="-43967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Char char="⦿"/>
            </a:pPr>
            <a:r>
              <a:rPr lang="en" sz="2200" b="1" dirty="0">
                <a:latin typeface="Trebuchet MS"/>
                <a:ea typeface="Trebuchet MS"/>
                <a:cs typeface="Trebuchet MS"/>
                <a:sym typeface="Trebuchet MS"/>
              </a:rPr>
              <a:t>Basic Stamp took four data readings then failed due to software issues.</a:t>
            </a:r>
          </a:p>
          <a:p>
            <a:pPr marL="420624" marR="0" lvl="0" indent="-395224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8181"/>
              <a:buFont typeface="Noto Sans Symbols"/>
              <a:buNone/>
            </a:pPr>
            <a:endParaRPr sz="2200" b="1" i="0" u="none" strike="noStrike" cap="none" dirty="0">
              <a:solidFill>
                <a:srgbClr val="F8F8F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20624" marR="0" lvl="0" indent="-439674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Char char="⦿"/>
            </a:pPr>
            <a:r>
              <a:rPr lang="en" sz="2200" b="1" dirty="0">
                <a:latin typeface="Trebuchet MS"/>
                <a:ea typeface="Trebuchet MS"/>
                <a:cs typeface="Trebuchet MS"/>
                <a:sym typeface="Trebuchet MS"/>
              </a:rPr>
              <a:t>Current sensor also gave faulty data.</a:t>
            </a:r>
          </a:p>
          <a:p>
            <a:pPr marL="0" marR="0" lvl="0" indent="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2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20624" marR="0" lvl="0" indent="-439674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Char char="⦿"/>
            </a:pPr>
            <a:r>
              <a:rPr lang="en" sz="2200" b="1" dirty="0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All other data </a:t>
            </a:r>
            <a:r>
              <a:rPr lang="en" sz="2200" b="1" dirty="0" smtClean="0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were valid</a:t>
            </a:r>
            <a:r>
              <a:rPr lang="en" sz="2200" b="1" dirty="0" smtClean="0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lang="en" sz="2200" b="1" dirty="0">
              <a:solidFill>
                <a:srgbClr val="F8F8F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200" b="1" dirty="0">
              <a:solidFill>
                <a:srgbClr val="F8F8F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20624" marR="0" lvl="0" indent="-439674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Char char="⦿"/>
            </a:pPr>
            <a:r>
              <a:rPr lang="en" sz="2200" b="1" dirty="0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Mobius camera recorded clear video.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600" y="194925"/>
            <a:ext cx="761425" cy="101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375" y="162725"/>
            <a:ext cx="2474100" cy="10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914400" y="422125"/>
            <a:ext cx="7315200" cy="865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8F8F8"/>
              </a:buClr>
              <a:buSzPct val="25000"/>
              <a:buFont typeface="Trebuchet MS"/>
              <a:buNone/>
            </a:pPr>
            <a:r>
              <a:rPr lang="en" sz="4140" b="1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Flight Data Graph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600" y="194925"/>
            <a:ext cx="761425" cy="101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375" y="162725"/>
            <a:ext cx="2474100" cy="108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5">
            <a:alphaModFix/>
          </a:blip>
          <a:srcRect l="634" t="2029" r="4695" b="1314"/>
          <a:stretch/>
        </p:blipFill>
        <p:spPr>
          <a:xfrm>
            <a:off x="243375" y="1403200"/>
            <a:ext cx="8657250" cy="363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On-screen Show (16:9)</PresentationFormat>
  <Paragraphs>75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Trebuchet MS</vt:lpstr>
      <vt:lpstr>Source Sans Pro</vt:lpstr>
      <vt:lpstr>Noto Sans Symbols</vt:lpstr>
      <vt:lpstr>Arial</vt:lpstr>
      <vt:lpstr>simple-light-2</vt:lpstr>
      <vt:lpstr>Technic</vt:lpstr>
      <vt:lpstr>PowerPoint Presentation</vt:lpstr>
      <vt:lpstr>Fall 2015</vt:lpstr>
      <vt:lpstr>Spring 2016 Objectives</vt:lpstr>
      <vt:lpstr>Payload Construction</vt:lpstr>
      <vt:lpstr>Payloads</vt:lpstr>
      <vt:lpstr>Measuring Solar Efficiency </vt:lpstr>
      <vt:lpstr>Arduino System</vt:lpstr>
      <vt:lpstr>Flight Results</vt:lpstr>
      <vt:lpstr>Flight Data Graph</vt:lpstr>
      <vt:lpstr>PowerPoint Presentation</vt:lpstr>
      <vt:lpstr>Conclusions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Joshua Sosa</cp:lastModifiedBy>
  <cp:revision>1</cp:revision>
  <dcterms:modified xsi:type="dcterms:W3CDTF">2016-04-14T19:41:53Z</dcterms:modified>
</cp:coreProperties>
</file>